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8" r:id="rId4"/>
    <p:sldId id="257" r:id="rId5"/>
    <p:sldId id="272" r:id="rId6"/>
    <p:sldId id="273" r:id="rId7"/>
    <p:sldId id="259" r:id="rId8"/>
    <p:sldId id="260" r:id="rId9"/>
    <p:sldId id="291" r:id="rId10"/>
    <p:sldId id="274" r:id="rId11"/>
    <p:sldId id="275" r:id="rId12"/>
    <p:sldId id="292" r:id="rId13"/>
    <p:sldId id="276" r:id="rId14"/>
    <p:sldId id="287" r:id="rId15"/>
    <p:sldId id="277" r:id="rId16"/>
    <p:sldId id="293" r:id="rId17"/>
    <p:sldId id="278" r:id="rId18"/>
    <p:sldId id="295" r:id="rId19"/>
    <p:sldId id="285" r:id="rId20"/>
    <p:sldId id="296" r:id="rId21"/>
    <p:sldId id="286" r:id="rId22"/>
    <p:sldId id="297" r:id="rId23"/>
    <p:sldId id="264" r:id="rId24"/>
    <p:sldId id="263" r:id="rId25"/>
    <p:sldId id="279" r:id="rId26"/>
    <p:sldId id="258" r:id="rId27"/>
    <p:sldId id="298" r:id="rId28"/>
    <p:sldId id="299" r:id="rId29"/>
    <p:sldId id="294" r:id="rId30"/>
    <p:sldId id="300" r:id="rId31"/>
    <p:sldId id="280" r:id="rId32"/>
    <p:sldId id="301" r:id="rId33"/>
    <p:sldId id="282" r:id="rId34"/>
    <p:sldId id="284" r:id="rId35"/>
    <p:sldId id="288" r:id="rId36"/>
    <p:sldId id="289" r:id="rId37"/>
    <p:sldId id="302" r:id="rId38"/>
    <p:sldId id="290" r:id="rId39"/>
    <p:sldId id="281"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3"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F1A3A5-0771-4B6D-B0F1-FC17B8E5F1B6}"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356905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1A3A5-0771-4B6D-B0F1-FC17B8E5F1B6}"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267673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1A3A5-0771-4B6D-B0F1-FC17B8E5F1B6}"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99575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1A3A5-0771-4B6D-B0F1-FC17B8E5F1B6}"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97013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1A3A5-0771-4B6D-B0F1-FC17B8E5F1B6}"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225221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F1A3A5-0771-4B6D-B0F1-FC17B8E5F1B6}"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250447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F1A3A5-0771-4B6D-B0F1-FC17B8E5F1B6}"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399636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F1A3A5-0771-4B6D-B0F1-FC17B8E5F1B6}"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103546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1A3A5-0771-4B6D-B0F1-FC17B8E5F1B6}"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330274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1A3A5-0771-4B6D-B0F1-FC17B8E5F1B6}"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120495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1A3A5-0771-4B6D-B0F1-FC17B8E5F1B6}"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B222F-0491-4C03-883C-1C53593EFA2D}" type="slidenum">
              <a:rPr lang="en-US" smtClean="0"/>
              <a:t>‹#›</a:t>
            </a:fld>
            <a:endParaRPr lang="en-US"/>
          </a:p>
        </p:txBody>
      </p:sp>
    </p:spTree>
    <p:extLst>
      <p:ext uri="{BB962C8B-B14F-4D97-AF65-F5344CB8AC3E}">
        <p14:creationId xmlns:p14="http://schemas.microsoft.com/office/powerpoint/2010/main" val="287222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1A3A5-0771-4B6D-B0F1-FC17B8E5F1B6}" type="datetimeFigureOut">
              <a:rPr lang="en-US" smtClean="0"/>
              <a:t>9/5/2017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B222F-0491-4C03-883C-1C53593EFA2D}" type="slidenum">
              <a:rPr lang="en-US" smtClean="0"/>
              <a:t>‹#›</a:t>
            </a:fld>
            <a:endParaRPr lang="en-US"/>
          </a:p>
        </p:txBody>
      </p:sp>
    </p:spTree>
    <p:extLst>
      <p:ext uri="{BB962C8B-B14F-4D97-AF65-F5344CB8AC3E}">
        <p14:creationId xmlns:p14="http://schemas.microsoft.com/office/powerpoint/2010/main" val="81770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Earth Science Concepts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053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at plate boundaries?</a:t>
            </a:r>
          </a:p>
        </p:txBody>
      </p:sp>
      <p:sp>
        <p:nvSpPr>
          <p:cNvPr id="3" name="Content Placeholder 2"/>
          <p:cNvSpPr>
            <a:spLocks noGrp="1"/>
          </p:cNvSpPr>
          <p:nvPr>
            <p:ph idx="1"/>
          </p:nvPr>
        </p:nvSpPr>
        <p:spPr>
          <a:xfrm>
            <a:off x="838200" y="1519706"/>
            <a:ext cx="10515600" cy="5151549"/>
          </a:xfrm>
        </p:spPr>
        <p:txBody>
          <a:bodyPr>
            <a:normAutofit lnSpcReduction="10000"/>
          </a:bodyPr>
          <a:lstStyle/>
          <a:p>
            <a:r>
              <a:rPr lang="en-US" sz="3600" dirty="0"/>
              <a:t>When plates move away from each other, this causes </a:t>
            </a:r>
            <a:r>
              <a:rPr lang="en-US" sz="3600" i="1" dirty="0">
                <a:solidFill>
                  <a:srgbClr val="00B0F0"/>
                </a:solidFill>
              </a:rPr>
              <a:t>tension</a:t>
            </a:r>
            <a:r>
              <a:rPr lang="en-US" sz="3600" dirty="0"/>
              <a:t>. </a:t>
            </a:r>
            <a:endParaRPr lang="en-US" sz="3600" dirty="0" smtClean="0"/>
          </a:p>
          <a:p>
            <a:pPr lvl="1"/>
            <a:r>
              <a:rPr lang="en-US" sz="3200" dirty="0" smtClean="0">
                <a:solidFill>
                  <a:srgbClr val="FF0000"/>
                </a:solidFill>
              </a:rPr>
              <a:t>New </a:t>
            </a:r>
            <a:r>
              <a:rPr lang="en-US" sz="3200" dirty="0">
                <a:solidFill>
                  <a:srgbClr val="FF0000"/>
                </a:solidFill>
              </a:rPr>
              <a:t>crust/lithosphere is created.</a:t>
            </a:r>
          </a:p>
          <a:p>
            <a:r>
              <a:rPr lang="en-US" sz="3600" dirty="0"/>
              <a:t>When plates move towards each other, this causes </a:t>
            </a:r>
            <a:r>
              <a:rPr lang="en-US" sz="3600" i="1" dirty="0">
                <a:solidFill>
                  <a:srgbClr val="00B0F0"/>
                </a:solidFill>
              </a:rPr>
              <a:t>compression</a:t>
            </a:r>
            <a:r>
              <a:rPr lang="en-US" sz="3600" dirty="0"/>
              <a:t>.  </a:t>
            </a:r>
            <a:endParaRPr lang="en-US" sz="3600" dirty="0" smtClean="0"/>
          </a:p>
          <a:p>
            <a:pPr lvl="1"/>
            <a:r>
              <a:rPr lang="en-US" sz="3200" dirty="0" smtClean="0">
                <a:solidFill>
                  <a:srgbClr val="FF0000"/>
                </a:solidFill>
              </a:rPr>
              <a:t>Crust/lithosphere </a:t>
            </a:r>
            <a:r>
              <a:rPr lang="en-US" sz="3200" dirty="0">
                <a:solidFill>
                  <a:srgbClr val="FF0000"/>
                </a:solidFill>
              </a:rPr>
              <a:t>is destroyed</a:t>
            </a:r>
          </a:p>
          <a:p>
            <a:r>
              <a:rPr lang="en-US" sz="3600" dirty="0"/>
              <a:t>When plates slide past each other, it creates a </a:t>
            </a:r>
            <a:r>
              <a:rPr lang="en-US" sz="3600" i="1" dirty="0">
                <a:solidFill>
                  <a:srgbClr val="00B0F0"/>
                </a:solidFill>
              </a:rPr>
              <a:t>shearing force</a:t>
            </a:r>
            <a:r>
              <a:rPr lang="en-US" sz="3600" dirty="0"/>
              <a:t>. </a:t>
            </a:r>
            <a:endParaRPr lang="en-US" sz="3600" dirty="0" smtClean="0"/>
          </a:p>
          <a:p>
            <a:pPr lvl="1"/>
            <a:r>
              <a:rPr lang="en-US" sz="3200" dirty="0" smtClean="0">
                <a:solidFill>
                  <a:srgbClr val="FF0000"/>
                </a:solidFill>
              </a:rPr>
              <a:t>They </a:t>
            </a:r>
            <a:r>
              <a:rPr lang="en-US" sz="3200" dirty="0">
                <a:solidFill>
                  <a:srgbClr val="FF0000"/>
                </a:solidFill>
              </a:rPr>
              <a:t>“grind” past each other, which creates disturbances such as earthquakes.</a:t>
            </a:r>
          </a:p>
        </p:txBody>
      </p:sp>
    </p:spTree>
    <p:extLst>
      <p:ext uri="{BB962C8B-B14F-4D97-AF65-F5344CB8AC3E}">
        <p14:creationId xmlns:p14="http://schemas.microsoft.com/office/powerpoint/2010/main" val="211515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Boundary</a:t>
            </a:r>
          </a:p>
        </p:txBody>
      </p:sp>
      <p:sp>
        <p:nvSpPr>
          <p:cNvPr id="3" name="Content Placeholder 2"/>
          <p:cNvSpPr>
            <a:spLocks noGrp="1"/>
          </p:cNvSpPr>
          <p:nvPr>
            <p:ph idx="1"/>
          </p:nvPr>
        </p:nvSpPr>
        <p:spPr>
          <a:xfrm>
            <a:off x="838200" y="1493949"/>
            <a:ext cx="10515600" cy="4683014"/>
          </a:xfrm>
        </p:spPr>
        <p:txBody>
          <a:bodyPr>
            <a:noAutofit/>
          </a:bodyPr>
          <a:lstStyle/>
          <a:p>
            <a:r>
              <a:rPr lang="en-US" sz="3600" dirty="0"/>
              <a:t>2 tectonic plates move towards each other at a convergent boundary</a:t>
            </a:r>
          </a:p>
          <a:p>
            <a:r>
              <a:rPr lang="en-US" sz="3600" dirty="0"/>
              <a:t>a</a:t>
            </a:r>
            <a:r>
              <a:rPr lang="en-US" sz="3600" dirty="0" smtClean="0"/>
              <a:t>lso </a:t>
            </a:r>
            <a:r>
              <a:rPr lang="en-US" sz="3600" dirty="0"/>
              <a:t>called a </a:t>
            </a:r>
            <a:r>
              <a:rPr lang="en-US" sz="3600" i="1" dirty="0"/>
              <a:t>destructive</a:t>
            </a:r>
            <a:r>
              <a:rPr lang="en-US" sz="3600" dirty="0"/>
              <a:t> plate boundary because one plate is slowly destroyed at the </a:t>
            </a:r>
            <a:r>
              <a:rPr lang="en-US" sz="3600" dirty="0" smtClean="0"/>
              <a:t>boundary</a:t>
            </a:r>
            <a:endParaRPr lang="en-US" sz="3600" dirty="0"/>
          </a:p>
        </p:txBody>
      </p:sp>
    </p:spTree>
    <p:extLst>
      <p:ext uri="{BB962C8B-B14F-4D97-AF65-F5344CB8AC3E}">
        <p14:creationId xmlns:p14="http://schemas.microsoft.com/office/powerpoint/2010/main" val="61446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Left Hand Side: </a:t>
            </a:r>
            <a:br>
              <a:rPr lang="en-US" dirty="0" smtClean="0">
                <a:solidFill>
                  <a:srgbClr val="7030A0"/>
                </a:solidFill>
              </a:rPr>
            </a:br>
            <a:r>
              <a:rPr lang="en-US" dirty="0" smtClean="0">
                <a:solidFill>
                  <a:srgbClr val="7030A0"/>
                </a:solidFill>
              </a:rPr>
              <a:t>Plate Boundaries, Convergent Boundary</a:t>
            </a:r>
            <a:endParaRPr lang="en-US" dirty="0">
              <a:solidFill>
                <a:srgbClr val="7030A0"/>
              </a:solidFill>
            </a:endParaRPr>
          </a:p>
        </p:txBody>
      </p:sp>
      <p:sp>
        <p:nvSpPr>
          <p:cNvPr id="3" name="Content Placeholder 2"/>
          <p:cNvSpPr>
            <a:spLocks noGrp="1"/>
          </p:cNvSpPr>
          <p:nvPr>
            <p:ph idx="1"/>
          </p:nvPr>
        </p:nvSpPr>
        <p:spPr/>
        <p:txBody>
          <a:bodyPr/>
          <a:lstStyle/>
          <a:p>
            <a:r>
              <a:rPr lang="en-US" sz="3200" dirty="0"/>
              <a:t>At a convergent boundary, the more dense plate </a:t>
            </a:r>
            <a:r>
              <a:rPr lang="en-US" sz="3200" dirty="0" err="1"/>
              <a:t>subducts</a:t>
            </a:r>
            <a:r>
              <a:rPr lang="en-US" sz="3200" dirty="0"/>
              <a:t> or moves below the other plate.  The </a:t>
            </a:r>
            <a:r>
              <a:rPr lang="en-US" sz="3200" dirty="0" err="1"/>
              <a:t>subducted</a:t>
            </a:r>
            <a:r>
              <a:rPr lang="en-US" sz="3200" dirty="0"/>
              <a:t> plate melts and becomes part of the mantle</a:t>
            </a:r>
          </a:p>
          <a:p>
            <a:endParaRPr lang="en-US" dirty="0"/>
          </a:p>
        </p:txBody>
      </p:sp>
    </p:spTree>
    <p:extLst>
      <p:ext uri="{BB962C8B-B14F-4D97-AF65-F5344CB8AC3E}">
        <p14:creationId xmlns:p14="http://schemas.microsoft.com/office/powerpoint/2010/main" val="271872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Divergent Boundary</a:t>
            </a:r>
          </a:p>
        </p:txBody>
      </p:sp>
      <p:sp>
        <p:nvSpPr>
          <p:cNvPr id="3" name="Content Placeholder 2"/>
          <p:cNvSpPr>
            <a:spLocks noGrp="1"/>
          </p:cNvSpPr>
          <p:nvPr>
            <p:ph idx="1"/>
          </p:nvPr>
        </p:nvSpPr>
        <p:spPr>
          <a:xfrm>
            <a:off x="838200" y="1390918"/>
            <a:ext cx="10515600" cy="5164428"/>
          </a:xfrm>
        </p:spPr>
        <p:txBody>
          <a:bodyPr>
            <a:normAutofit/>
          </a:bodyPr>
          <a:lstStyle/>
          <a:p>
            <a:r>
              <a:rPr lang="en-US" sz="3200" dirty="0"/>
              <a:t>2</a:t>
            </a:r>
            <a:r>
              <a:rPr lang="en-US" sz="3200" dirty="0" smtClean="0"/>
              <a:t> </a:t>
            </a:r>
            <a:r>
              <a:rPr lang="en-US" sz="3200" dirty="0"/>
              <a:t>tectonic plates move away from each other at a divergent boundary</a:t>
            </a:r>
          </a:p>
          <a:p>
            <a:r>
              <a:rPr lang="en-US" sz="3200" dirty="0" smtClean="0"/>
              <a:t>Also </a:t>
            </a:r>
            <a:r>
              <a:rPr lang="en-US" sz="3200" dirty="0"/>
              <a:t>called a </a:t>
            </a:r>
            <a:r>
              <a:rPr lang="en-US" sz="3200" i="1" dirty="0"/>
              <a:t>constructive</a:t>
            </a:r>
            <a:r>
              <a:rPr lang="en-US" sz="3200" dirty="0"/>
              <a:t> boundary because new crust or lithosphere is created at the </a:t>
            </a:r>
            <a:r>
              <a:rPr lang="en-US" sz="3200" dirty="0" smtClean="0"/>
              <a:t>boundary</a:t>
            </a:r>
            <a:endParaRPr lang="en-US" sz="3200" dirty="0"/>
          </a:p>
        </p:txBody>
      </p:sp>
    </p:spTree>
    <p:extLst>
      <p:ext uri="{BB962C8B-B14F-4D97-AF65-F5344CB8AC3E}">
        <p14:creationId xmlns:p14="http://schemas.microsoft.com/office/powerpoint/2010/main" val="315579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20177" cy="1325563"/>
          </a:xfrm>
        </p:spPr>
        <p:txBody>
          <a:bodyPr>
            <a:normAutofit fontScale="90000"/>
          </a:bodyPr>
          <a:lstStyle/>
          <a:p>
            <a:r>
              <a:rPr lang="en-US" dirty="0" smtClean="0">
                <a:solidFill>
                  <a:srgbClr val="7030A0"/>
                </a:solidFill>
              </a:rPr>
              <a:t>Left Hand Side: </a:t>
            </a:r>
            <a:br>
              <a:rPr lang="en-US" dirty="0" smtClean="0">
                <a:solidFill>
                  <a:srgbClr val="7030A0"/>
                </a:solidFill>
              </a:rPr>
            </a:br>
            <a:r>
              <a:rPr lang="en-US" dirty="0" smtClean="0">
                <a:solidFill>
                  <a:srgbClr val="7030A0"/>
                </a:solidFill>
              </a:rPr>
              <a:t>Plate Boundaries, Divergent Boundary</a:t>
            </a:r>
            <a:endParaRPr lang="en-US" dirty="0">
              <a:solidFill>
                <a:srgbClr val="7030A0"/>
              </a:solidFill>
            </a:endParaRPr>
          </a:p>
        </p:txBody>
      </p:sp>
      <p:sp>
        <p:nvSpPr>
          <p:cNvPr id="3" name="Content Placeholder 2"/>
          <p:cNvSpPr>
            <a:spLocks noGrp="1"/>
          </p:cNvSpPr>
          <p:nvPr>
            <p:ph idx="1"/>
          </p:nvPr>
        </p:nvSpPr>
        <p:spPr>
          <a:xfrm>
            <a:off x="838200" y="1825624"/>
            <a:ext cx="5459569" cy="5032375"/>
          </a:xfrm>
        </p:spPr>
        <p:txBody>
          <a:bodyPr>
            <a:normAutofit/>
          </a:bodyPr>
          <a:lstStyle/>
          <a:p>
            <a:r>
              <a:rPr lang="en-US" dirty="0" smtClean="0"/>
              <a:t>Oceanic Plate Divergence: molten </a:t>
            </a:r>
            <a:r>
              <a:rPr lang="en-US" dirty="0"/>
              <a:t>rock </a:t>
            </a:r>
            <a:r>
              <a:rPr lang="en-US" dirty="0" smtClean="0"/>
              <a:t>moves </a:t>
            </a:r>
            <a:r>
              <a:rPr lang="en-US" dirty="0"/>
              <a:t>upward and fills the space between plates.  The molten rock cools and </a:t>
            </a:r>
            <a:r>
              <a:rPr lang="en-US" dirty="0" smtClean="0"/>
              <a:t>forms ocean ridges. </a:t>
            </a:r>
            <a:endParaRPr lang="en-US" dirty="0"/>
          </a:p>
          <a:p>
            <a:pPr lvl="1"/>
            <a:r>
              <a:rPr lang="en-US" dirty="0">
                <a:solidFill>
                  <a:srgbClr val="00B050"/>
                </a:solidFill>
              </a:rPr>
              <a:t>such as the Mid-Atlantic Ridge and the East Pacific Ridge</a:t>
            </a:r>
          </a:p>
          <a:p>
            <a:r>
              <a:rPr lang="en-US" dirty="0" smtClean="0"/>
              <a:t>Continental Plate Divergence: the </a:t>
            </a:r>
            <a:r>
              <a:rPr lang="en-US" dirty="0"/>
              <a:t>land sinks and a rift valley is created. </a:t>
            </a:r>
          </a:p>
          <a:p>
            <a:pPr lvl="1"/>
            <a:r>
              <a:rPr lang="en-US" dirty="0">
                <a:solidFill>
                  <a:srgbClr val="00B050"/>
                </a:solidFill>
              </a:rPr>
              <a:t>The East African Rift Valley and Iceland are landforms created by this type of movement.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316" y="3585125"/>
            <a:ext cx="4876800" cy="3272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100" y="0"/>
            <a:ext cx="3329899" cy="4378817"/>
          </a:xfrm>
          <a:prstGeom prst="rect">
            <a:avLst/>
          </a:prstGeom>
        </p:spPr>
      </p:pic>
    </p:spTree>
    <p:extLst>
      <p:ext uri="{BB962C8B-B14F-4D97-AF65-F5344CB8AC3E}">
        <p14:creationId xmlns:p14="http://schemas.microsoft.com/office/powerpoint/2010/main" val="2699544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1" y="193183"/>
            <a:ext cx="10515600" cy="1325563"/>
          </a:xfrm>
        </p:spPr>
        <p:txBody>
          <a:bodyPr/>
          <a:lstStyle/>
          <a:p>
            <a:r>
              <a:rPr lang="en-US" dirty="0"/>
              <a:t>Transform Boundary</a:t>
            </a:r>
          </a:p>
        </p:txBody>
      </p:sp>
      <p:sp>
        <p:nvSpPr>
          <p:cNvPr id="3" name="Content Placeholder 2"/>
          <p:cNvSpPr>
            <a:spLocks noGrp="1"/>
          </p:cNvSpPr>
          <p:nvPr>
            <p:ph idx="1"/>
          </p:nvPr>
        </p:nvSpPr>
        <p:spPr>
          <a:xfrm>
            <a:off x="450761" y="1365161"/>
            <a:ext cx="11384923" cy="4811802"/>
          </a:xfrm>
        </p:spPr>
        <p:txBody>
          <a:bodyPr>
            <a:noAutofit/>
          </a:bodyPr>
          <a:lstStyle/>
          <a:p>
            <a:r>
              <a:rPr lang="en-US" sz="3600" dirty="0"/>
              <a:t>2</a:t>
            </a:r>
            <a:r>
              <a:rPr lang="en-US" sz="3600" dirty="0" smtClean="0"/>
              <a:t> </a:t>
            </a:r>
            <a:r>
              <a:rPr lang="en-US" sz="3600" dirty="0"/>
              <a:t>tectonic plates slide past each other at a transform boundary</a:t>
            </a:r>
          </a:p>
          <a:p>
            <a:r>
              <a:rPr lang="en-US" sz="3600" dirty="0"/>
              <a:t>A</a:t>
            </a:r>
            <a:r>
              <a:rPr lang="en-US" sz="3600" dirty="0" smtClean="0"/>
              <a:t>lso </a:t>
            </a:r>
            <a:r>
              <a:rPr lang="en-US" sz="3600" dirty="0"/>
              <a:t>called a conservative plate boundary because crust is neither created nor destroyed at this </a:t>
            </a:r>
            <a:r>
              <a:rPr lang="en-US" sz="3600" dirty="0" smtClean="0"/>
              <a:t>boundary</a:t>
            </a:r>
            <a:endParaRPr lang="en-US" sz="3600" dirty="0"/>
          </a:p>
        </p:txBody>
      </p:sp>
    </p:spTree>
    <p:extLst>
      <p:ext uri="{BB962C8B-B14F-4D97-AF65-F5344CB8AC3E}">
        <p14:creationId xmlns:p14="http://schemas.microsoft.com/office/powerpoint/2010/main" val="2917298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575479" cy="1325563"/>
          </a:xfrm>
        </p:spPr>
        <p:txBody>
          <a:bodyPr>
            <a:normAutofit fontScale="90000"/>
          </a:bodyPr>
          <a:lstStyle/>
          <a:p>
            <a:r>
              <a:rPr lang="en-US" dirty="0" smtClean="0">
                <a:solidFill>
                  <a:srgbClr val="7030A0"/>
                </a:solidFill>
              </a:rPr>
              <a:t>Left Hand Side:</a:t>
            </a:r>
            <a:br>
              <a:rPr lang="en-US" dirty="0" smtClean="0">
                <a:solidFill>
                  <a:srgbClr val="7030A0"/>
                </a:solidFill>
              </a:rPr>
            </a:br>
            <a:r>
              <a:rPr lang="en-US" dirty="0" smtClean="0">
                <a:solidFill>
                  <a:srgbClr val="7030A0"/>
                </a:solidFill>
              </a:rPr>
              <a:t>Plate Boundaries, Transform Boundary</a:t>
            </a:r>
            <a:endParaRPr lang="en-US" dirty="0">
              <a:solidFill>
                <a:srgbClr val="7030A0"/>
              </a:solidFill>
            </a:endParaRPr>
          </a:p>
        </p:txBody>
      </p:sp>
      <p:sp>
        <p:nvSpPr>
          <p:cNvPr id="3" name="Content Placeholder 2"/>
          <p:cNvSpPr>
            <a:spLocks noGrp="1"/>
          </p:cNvSpPr>
          <p:nvPr>
            <p:ph idx="1"/>
          </p:nvPr>
        </p:nvSpPr>
        <p:spPr>
          <a:xfrm>
            <a:off x="838200" y="2149609"/>
            <a:ext cx="5820177" cy="4351338"/>
          </a:xfrm>
        </p:spPr>
        <p:txBody>
          <a:bodyPr/>
          <a:lstStyle/>
          <a:p>
            <a:r>
              <a:rPr lang="en-US" sz="3600" dirty="0"/>
              <a:t>Transform boundaries are often found between two convergent, two divergent, or a convergent and a divergent boundary</a:t>
            </a:r>
          </a:p>
          <a:p>
            <a:pPr lvl="1"/>
            <a:r>
              <a:rPr lang="en-US" sz="3200" dirty="0">
                <a:solidFill>
                  <a:srgbClr val="00B050"/>
                </a:solidFill>
              </a:rPr>
              <a:t>The San Andreas Fault is one of the most well-known transform boundary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1388355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976" y="565800"/>
            <a:ext cx="10515600" cy="1069780"/>
          </a:xfrm>
        </p:spPr>
        <p:txBody>
          <a:bodyPr>
            <a:normAutofit fontScale="90000"/>
          </a:bodyPr>
          <a:lstStyle/>
          <a:p>
            <a:r>
              <a:rPr lang="en-US" dirty="0" smtClean="0">
                <a:solidFill>
                  <a:srgbClr val="7030A0"/>
                </a:solidFill>
              </a:rPr>
              <a:t>Left Hand Side: Types of Convergent Boundaries</a:t>
            </a:r>
            <a:r>
              <a:rPr lang="en-US" dirty="0"/>
              <a:t/>
            </a:r>
            <a:br>
              <a:rPr lang="en-US" dirty="0"/>
            </a:br>
            <a:endParaRPr lang="en-US" dirty="0"/>
          </a:p>
        </p:txBody>
      </p:sp>
      <p:sp>
        <p:nvSpPr>
          <p:cNvPr id="3" name="Content Placeholder 2"/>
          <p:cNvSpPr>
            <a:spLocks noGrp="1"/>
          </p:cNvSpPr>
          <p:nvPr>
            <p:ph idx="1"/>
          </p:nvPr>
        </p:nvSpPr>
        <p:spPr>
          <a:xfrm>
            <a:off x="165246" y="1352282"/>
            <a:ext cx="11887199" cy="3721994"/>
          </a:xfrm>
        </p:spPr>
        <p:txBody>
          <a:bodyPr>
            <a:normAutofit/>
          </a:bodyPr>
          <a:lstStyle/>
          <a:p>
            <a:r>
              <a:rPr lang="en-US" sz="4000" b="1" dirty="0">
                <a:solidFill>
                  <a:srgbClr val="00B0F0"/>
                </a:solidFill>
              </a:rPr>
              <a:t>Oceanic-Oceanic </a:t>
            </a:r>
            <a:r>
              <a:rPr lang="en-US" sz="4000" b="1" dirty="0" smtClean="0">
                <a:solidFill>
                  <a:srgbClr val="00B0F0"/>
                </a:solidFill>
              </a:rPr>
              <a:t>Convergence</a:t>
            </a:r>
            <a:r>
              <a:rPr lang="en-US" sz="4000" b="1" dirty="0">
                <a:solidFill>
                  <a:srgbClr val="00B0F0"/>
                </a:solidFill>
              </a:rPr>
              <a:t>: </a:t>
            </a:r>
            <a:r>
              <a:rPr lang="en-US" sz="4000" dirty="0" smtClean="0"/>
              <a:t>One </a:t>
            </a:r>
            <a:r>
              <a:rPr lang="en-US" sz="4000" dirty="0"/>
              <a:t>plate subducts under the other, forming a trench. </a:t>
            </a:r>
            <a:r>
              <a:rPr lang="en-US" sz="4000" dirty="0" smtClean="0"/>
              <a:t>Often</a:t>
            </a:r>
            <a:r>
              <a:rPr lang="en-US" sz="4000" dirty="0"/>
              <a:t>, underwater volcanoes form near the boundary of the other plate.</a:t>
            </a:r>
          </a:p>
          <a:p>
            <a:pPr lvl="1"/>
            <a:r>
              <a:rPr lang="en-US" sz="4000" dirty="0">
                <a:solidFill>
                  <a:srgbClr val="00B050"/>
                </a:solidFill>
              </a:rPr>
              <a:t>Example: Japan, the Aleutian Islands (Alaska), Philippines, Easter </a:t>
            </a:r>
            <a:r>
              <a:rPr lang="en-US" sz="4000" dirty="0" smtClean="0">
                <a:solidFill>
                  <a:srgbClr val="00B050"/>
                </a:solidFill>
              </a:rPr>
              <a:t>Caribbean </a:t>
            </a:r>
            <a:r>
              <a:rPr lang="en-US" sz="4000" dirty="0">
                <a:solidFill>
                  <a:srgbClr val="00B050"/>
                </a:solidFill>
              </a:rPr>
              <a:t>Islands (Martinique, St. Lucia, and the Grenadines)</a:t>
            </a:r>
          </a:p>
          <a:p>
            <a:pPr marL="0" indent="0">
              <a:buNone/>
            </a:pPr>
            <a:endParaRPr lang="en-US" dirty="0"/>
          </a:p>
        </p:txBody>
      </p:sp>
    </p:spTree>
    <p:extLst>
      <p:ext uri="{BB962C8B-B14F-4D97-AF65-F5344CB8AC3E}">
        <p14:creationId xmlns:p14="http://schemas.microsoft.com/office/powerpoint/2010/main" val="343888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27648" cy="34425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512" y="17212"/>
            <a:ext cx="5842715" cy="34253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42513"/>
            <a:ext cx="4198513" cy="34154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513" y="3417417"/>
            <a:ext cx="5842715" cy="3440583"/>
          </a:xfrm>
          <a:prstGeom prst="rect">
            <a:avLst/>
          </a:prstGeom>
        </p:spPr>
      </p:pic>
    </p:spTree>
    <p:extLst>
      <p:ext uri="{BB962C8B-B14F-4D97-AF65-F5344CB8AC3E}">
        <p14:creationId xmlns:p14="http://schemas.microsoft.com/office/powerpoint/2010/main" val="1552287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smtClean="0">
                <a:solidFill>
                  <a:srgbClr val="00B0F0"/>
                </a:solidFill>
              </a:rPr>
              <a:t>Oceanic-Continental </a:t>
            </a:r>
            <a:r>
              <a:rPr lang="en-US" sz="3600" b="1" dirty="0">
                <a:solidFill>
                  <a:srgbClr val="00B0F0"/>
                </a:solidFill>
              </a:rPr>
              <a:t>C</a:t>
            </a:r>
            <a:r>
              <a:rPr lang="en-US" sz="3600" b="1" dirty="0" smtClean="0">
                <a:solidFill>
                  <a:srgbClr val="00B0F0"/>
                </a:solidFill>
              </a:rPr>
              <a:t>onvergence</a:t>
            </a:r>
            <a:r>
              <a:rPr lang="en-US" sz="3600" b="1" dirty="0">
                <a:solidFill>
                  <a:srgbClr val="00B0F0"/>
                </a:solidFill>
              </a:rPr>
              <a:t>: </a:t>
            </a:r>
            <a:r>
              <a:rPr lang="en-US" sz="3600" dirty="0" smtClean="0"/>
              <a:t>The </a:t>
            </a:r>
            <a:r>
              <a:rPr lang="en-US" sz="3600" dirty="0"/>
              <a:t>oceanic plate subducts under the continental plate because it is more dense.  A trench forms at the boundary.  </a:t>
            </a:r>
            <a:endParaRPr lang="en-US" sz="3600" dirty="0" smtClean="0"/>
          </a:p>
          <a:p>
            <a:pPr lvl="1"/>
            <a:r>
              <a:rPr lang="en-US" sz="3200" dirty="0" smtClean="0"/>
              <a:t>Often</a:t>
            </a:r>
            <a:r>
              <a:rPr lang="en-US" sz="3200" dirty="0"/>
              <a:t>, mountains or volcanoes form on the continental plate near the boundary.  </a:t>
            </a:r>
          </a:p>
          <a:p>
            <a:pPr lvl="1"/>
            <a:r>
              <a:rPr lang="en-US" sz="3600" dirty="0">
                <a:solidFill>
                  <a:srgbClr val="00B050"/>
                </a:solidFill>
              </a:rPr>
              <a:t>Ex. Andes </a:t>
            </a:r>
            <a:r>
              <a:rPr lang="en-US" sz="3600" dirty="0" smtClean="0">
                <a:solidFill>
                  <a:srgbClr val="00B050"/>
                </a:solidFill>
              </a:rPr>
              <a:t>mountains</a:t>
            </a:r>
            <a:endParaRPr lang="en-US" dirty="0"/>
          </a:p>
        </p:txBody>
      </p:sp>
    </p:spTree>
    <p:extLst>
      <p:ext uri="{BB962C8B-B14F-4D97-AF65-F5344CB8AC3E}">
        <p14:creationId xmlns:p14="http://schemas.microsoft.com/office/powerpoint/2010/main" val="3322917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Geology</a:t>
            </a:r>
            <a:r>
              <a:rPr lang="en-US" dirty="0"/>
              <a:t>: the physical basis for environmental science</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878178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896" y="-27792"/>
            <a:ext cx="10377330" cy="68857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229" y="-27791"/>
            <a:ext cx="5198772" cy="6885791"/>
          </a:xfrm>
          <a:prstGeom prst="rect">
            <a:avLst/>
          </a:prstGeom>
        </p:spPr>
      </p:pic>
    </p:spTree>
    <p:extLst>
      <p:ext uri="{BB962C8B-B14F-4D97-AF65-F5344CB8AC3E}">
        <p14:creationId xmlns:p14="http://schemas.microsoft.com/office/powerpoint/2010/main" val="2466691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b="1" dirty="0">
                <a:solidFill>
                  <a:srgbClr val="00B0F0"/>
                </a:solidFill>
              </a:rPr>
              <a:t>Continental-continental convergence: </a:t>
            </a:r>
            <a:r>
              <a:rPr lang="en-US" sz="3600" dirty="0" smtClean="0"/>
              <a:t>One </a:t>
            </a:r>
            <a:r>
              <a:rPr lang="en-US" sz="3600" dirty="0"/>
              <a:t>plate subducts, melts and becomes part of the mantle.  A mountain range forms in the other plate where crust is “squashed” together.</a:t>
            </a:r>
          </a:p>
          <a:p>
            <a:pPr lvl="1"/>
            <a:r>
              <a:rPr lang="en-US" sz="3600" dirty="0">
                <a:solidFill>
                  <a:srgbClr val="00B050"/>
                </a:solidFill>
              </a:rPr>
              <a:t>Example: The Himalayan </a:t>
            </a:r>
            <a:r>
              <a:rPr lang="en-US" sz="3600" dirty="0" smtClean="0">
                <a:solidFill>
                  <a:srgbClr val="00B050"/>
                </a:solidFill>
              </a:rPr>
              <a:t>mountains</a:t>
            </a:r>
            <a:endParaRPr lang="en-US" dirty="0"/>
          </a:p>
        </p:txBody>
      </p:sp>
    </p:spTree>
    <p:extLst>
      <p:ext uri="{BB962C8B-B14F-4D97-AF65-F5344CB8AC3E}">
        <p14:creationId xmlns:p14="http://schemas.microsoft.com/office/powerpoint/2010/main" val="606466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493"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787" y="0"/>
            <a:ext cx="6883213" cy="6858000"/>
          </a:xfrm>
          <a:prstGeom prst="rect">
            <a:avLst/>
          </a:prstGeom>
        </p:spPr>
      </p:pic>
    </p:spTree>
    <p:extLst>
      <p:ext uri="{BB962C8B-B14F-4D97-AF65-F5344CB8AC3E}">
        <p14:creationId xmlns:p14="http://schemas.microsoft.com/office/powerpoint/2010/main" val="47192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41746" cy="2120497"/>
          </a:xfrm>
        </p:spPr>
        <p:txBody>
          <a:bodyPr>
            <a:normAutofit/>
          </a:bodyPr>
          <a:lstStyle/>
          <a:p>
            <a:r>
              <a:rPr lang="en-US" sz="3600" dirty="0">
                <a:solidFill>
                  <a:srgbClr val="FF0000"/>
                </a:solidFill>
              </a:rPr>
              <a:t>Volcanoes arise from rifts, subduction zones, or hotspots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5419" y="1649877"/>
            <a:ext cx="9826581" cy="5208123"/>
          </a:xfrm>
          <a:prstGeom prst="rect">
            <a:avLst/>
          </a:prstGeom>
        </p:spPr>
      </p:pic>
      <p:sp>
        <p:nvSpPr>
          <p:cNvPr id="3" name="TextBox 2"/>
          <p:cNvSpPr txBox="1"/>
          <p:nvPr/>
        </p:nvSpPr>
        <p:spPr>
          <a:xfrm>
            <a:off x="2691685" y="4378817"/>
            <a:ext cx="3876541" cy="2062103"/>
          </a:xfrm>
          <a:prstGeom prst="rect">
            <a:avLst/>
          </a:prstGeom>
          <a:noFill/>
        </p:spPr>
        <p:txBody>
          <a:bodyPr wrap="square" rtlCol="0">
            <a:spAutoFit/>
          </a:bodyPr>
          <a:lstStyle/>
          <a:p>
            <a:r>
              <a:rPr lang="en-US" sz="3200" dirty="0" smtClean="0">
                <a:solidFill>
                  <a:srgbClr val="00B050"/>
                </a:solidFill>
              </a:rPr>
              <a:t>The Hawaiian Islands are an example of landforms made from a hotspot</a:t>
            </a:r>
            <a:endParaRPr lang="en-US" sz="3200" dirty="0">
              <a:solidFill>
                <a:srgbClr val="00B050"/>
              </a:solidFill>
            </a:endParaRPr>
          </a:p>
        </p:txBody>
      </p:sp>
    </p:spTree>
    <p:extLst>
      <p:ext uri="{BB962C8B-B14F-4D97-AF65-F5344CB8AC3E}">
        <p14:creationId xmlns:p14="http://schemas.microsoft.com/office/powerpoint/2010/main" val="1424391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Earthquakes result from movement at plate boundaries and faults</a:t>
            </a:r>
          </a:p>
        </p:txBody>
      </p:sp>
      <p:sp>
        <p:nvSpPr>
          <p:cNvPr id="5" name="Content Placeholder 4"/>
          <p:cNvSpPr>
            <a:spLocks noGrp="1"/>
          </p:cNvSpPr>
          <p:nvPr>
            <p:ph idx="1"/>
          </p:nvPr>
        </p:nvSpPr>
        <p:spPr>
          <a:xfrm>
            <a:off x="838200" y="2173355"/>
            <a:ext cx="10515600" cy="4351338"/>
          </a:xfrm>
        </p:spPr>
        <p:txBody>
          <a:bodyPr>
            <a:normAutofit/>
          </a:bodyPr>
          <a:lstStyle/>
          <a:p>
            <a:r>
              <a:rPr lang="en-US" sz="3600" dirty="0"/>
              <a:t>The </a:t>
            </a:r>
            <a:r>
              <a:rPr lang="en-US" sz="3600" dirty="0" err="1"/>
              <a:t>circum</a:t>
            </a:r>
            <a:r>
              <a:rPr lang="en-US" sz="3600" dirty="0"/>
              <a:t>-Pacific belt, or “ring of fire”, spawns most of the world’s volcanoes and earthquakes</a:t>
            </a:r>
          </a:p>
          <a:p>
            <a:r>
              <a:rPr lang="en-US" sz="3600" dirty="0" smtClean="0"/>
              <a:t>We </a:t>
            </a:r>
            <a:r>
              <a:rPr lang="en-US" sz="3600" dirty="0"/>
              <a:t>cannot prevent them, but we can build structures and cities in safer ways.</a:t>
            </a:r>
          </a:p>
        </p:txBody>
      </p:sp>
    </p:spTree>
    <p:extLst>
      <p:ext uri="{BB962C8B-B14F-4D97-AF65-F5344CB8AC3E}">
        <p14:creationId xmlns:p14="http://schemas.microsoft.com/office/powerpoint/2010/main" val="2869564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noraidy.files.wordpress.com/2010/02/earthquake_richter_sca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24" y="0"/>
            <a:ext cx="9063911" cy="673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89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357" y="280719"/>
            <a:ext cx="6322255" cy="1325563"/>
          </a:xfrm>
        </p:spPr>
        <p:txBody>
          <a:bodyPr/>
          <a:lstStyle/>
          <a:p>
            <a:pPr algn="ctr"/>
            <a:r>
              <a:rPr lang="en-US" dirty="0"/>
              <a:t>Plate tectonics </a:t>
            </a:r>
            <a:r>
              <a:rPr lang="en-US" dirty="0" smtClean="0"/>
              <a:t>shape </a:t>
            </a:r>
            <a:r>
              <a:rPr lang="en-US" dirty="0"/>
              <a:t>Earth’s geography</a:t>
            </a:r>
          </a:p>
        </p:txBody>
      </p:sp>
      <p:sp>
        <p:nvSpPr>
          <p:cNvPr id="3" name="Content Placeholder 2"/>
          <p:cNvSpPr>
            <a:spLocks noGrp="1"/>
          </p:cNvSpPr>
          <p:nvPr>
            <p:ph idx="1"/>
          </p:nvPr>
        </p:nvSpPr>
        <p:spPr>
          <a:xfrm>
            <a:off x="31652" y="2256006"/>
            <a:ext cx="12160348" cy="4351338"/>
          </a:xfrm>
        </p:spPr>
        <p:txBody>
          <a:bodyPr>
            <a:normAutofit/>
          </a:bodyPr>
          <a:lstStyle/>
          <a:p>
            <a:pPr marL="0" indent="0" algn="ctr">
              <a:buNone/>
            </a:pPr>
            <a:r>
              <a:rPr lang="en-US" sz="3200" dirty="0">
                <a:solidFill>
                  <a:schemeClr val="bg1"/>
                </a:solidFill>
              </a:rPr>
              <a:t>Plate tectonics is a fundamental system that shapes Earth’s physical geography, as well as producing earthquakes and </a:t>
            </a:r>
            <a:r>
              <a:rPr lang="en-US" sz="3200" dirty="0" smtClean="0">
                <a:solidFill>
                  <a:schemeClr val="bg1"/>
                </a:solidFill>
              </a:rPr>
              <a:t>volcanoes.</a:t>
            </a:r>
            <a:endParaRPr lang="en-US" sz="3200" dirty="0">
              <a:solidFill>
                <a:schemeClr val="bg1"/>
              </a:solidFill>
            </a:endParaRPr>
          </a:p>
        </p:txBody>
      </p:sp>
    </p:spTree>
    <p:extLst>
      <p:ext uri="{BB962C8B-B14F-4D97-AF65-F5344CB8AC3E}">
        <p14:creationId xmlns:p14="http://schemas.microsoft.com/office/powerpoint/2010/main" val="592323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Continental Drift Theory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74883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sz="3600" dirty="0" smtClean="0"/>
              <a:t>A theory that explains the movement of tectonic plates and thus continents.</a:t>
            </a:r>
          </a:p>
          <a:p>
            <a:r>
              <a:rPr lang="en-US" sz="3600" dirty="0" smtClean="0"/>
              <a:t>According to theory, the continents used to be joined together.  Overtime, they moved and split up.</a:t>
            </a:r>
            <a:endParaRPr lang="en-US" sz="3600" dirty="0"/>
          </a:p>
        </p:txBody>
      </p:sp>
    </p:spTree>
    <p:extLst>
      <p:ext uri="{BB962C8B-B14F-4D97-AF65-F5344CB8AC3E}">
        <p14:creationId xmlns:p14="http://schemas.microsoft.com/office/powerpoint/2010/main" val="214490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259023" y="670104"/>
            <a:ext cx="9799637" cy="5883275"/>
          </a:xfrm>
        </p:spPr>
      </p:pic>
    </p:spTree>
    <p:extLst>
      <p:ext uri="{BB962C8B-B14F-4D97-AF65-F5344CB8AC3E}">
        <p14:creationId xmlns:p14="http://schemas.microsoft.com/office/powerpoint/2010/main" val="3289656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7744" y="2920764"/>
            <a:ext cx="4145924" cy="1325563"/>
          </a:xfrm>
        </p:spPr>
        <p:txBody>
          <a:bodyPr>
            <a:normAutofit fontScale="90000"/>
          </a:bodyPr>
          <a:lstStyle/>
          <a:p>
            <a:pPr algn="just"/>
            <a:r>
              <a:rPr lang="en-US" dirty="0"/>
              <a:t>Earth’s geology is dynamic, and a human lifetime is a blink of an eye in the long course of geologic time.</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2826" y="154546"/>
            <a:ext cx="6628803" cy="6858000"/>
          </a:xfrm>
          <a:prstGeom prst="rect">
            <a:avLst/>
          </a:prstGeom>
        </p:spPr>
      </p:pic>
    </p:spTree>
    <p:extLst>
      <p:ext uri="{BB962C8B-B14F-4D97-AF65-F5344CB8AC3E}">
        <p14:creationId xmlns:p14="http://schemas.microsoft.com/office/powerpoint/2010/main" val="2572883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Evidence for Continental Drift Theory</a:t>
            </a:r>
          </a:p>
          <a:p>
            <a:pPr lvl="1"/>
            <a:r>
              <a:rPr lang="en-US" sz="4000" dirty="0" smtClean="0"/>
              <a:t>Landform Evidence- continents fit together like puzzle pieces</a:t>
            </a:r>
          </a:p>
          <a:p>
            <a:pPr lvl="1"/>
            <a:r>
              <a:rPr lang="en-US" sz="4000" dirty="0" smtClean="0"/>
              <a:t>Geology Evidence- coal deposits in North America and Europe are similar</a:t>
            </a:r>
          </a:p>
          <a:p>
            <a:pPr lvl="1"/>
            <a:r>
              <a:rPr lang="en-US" sz="4000" dirty="0" smtClean="0"/>
              <a:t>Fossil Evidence- plant and animal fossils found on different continents are the same</a:t>
            </a:r>
            <a:endParaRPr lang="en-US" sz="4000" dirty="0"/>
          </a:p>
        </p:txBody>
      </p:sp>
    </p:spTree>
    <p:extLst>
      <p:ext uri="{BB962C8B-B14F-4D97-AF65-F5344CB8AC3E}">
        <p14:creationId xmlns:p14="http://schemas.microsoft.com/office/powerpoint/2010/main" val="1731137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Seasons and Solar Intensity</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0093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Seasons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709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4738" y="250499"/>
            <a:ext cx="10515600" cy="1325563"/>
          </a:xfrm>
        </p:spPr>
        <p:txBody>
          <a:bodyPr/>
          <a:lstStyle/>
          <a:p>
            <a:r>
              <a:rPr lang="en-US" dirty="0"/>
              <a:t>The Earth spins on an Axis</a:t>
            </a:r>
          </a:p>
        </p:txBody>
      </p:sp>
      <p:sp>
        <p:nvSpPr>
          <p:cNvPr id="5" name="Content Placeholder 4"/>
          <p:cNvSpPr>
            <a:spLocks noGrp="1"/>
          </p:cNvSpPr>
          <p:nvPr>
            <p:ph idx="1"/>
          </p:nvPr>
        </p:nvSpPr>
        <p:spPr>
          <a:xfrm>
            <a:off x="634738" y="1403594"/>
            <a:ext cx="3339905" cy="3773317"/>
          </a:xfrm>
        </p:spPr>
        <p:txBody>
          <a:bodyPr>
            <a:normAutofit/>
          </a:bodyPr>
          <a:lstStyle/>
          <a:p>
            <a:r>
              <a:rPr lang="en-US" sz="3600" dirty="0"/>
              <a:t>The axial tilt of Earth is the cause of seasons like summer and winter on Earth.</a:t>
            </a:r>
          </a:p>
        </p:txBody>
      </p:sp>
      <p:pic>
        <p:nvPicPr>
          <p:cNvPr id="1026" name="Picture 2" descr="https://upload.wikimedia.org/wikipedia/commons/6/61/AxialTiltObliquity.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4643" y="510092"/>
            <a:ext cx="8047688" cy="624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1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hemispheres receive more or less hours of sunlight depending on the season</a:t>
            </a:r>
            <a:endParaRPr lang="en-US" dirty="0"/>
          </a:p>
        </p:txBody>
      </p:sp>
      <p:sp>
        <p:nvSpPr>
          <p:cNvPr id="3" name="Content Placeholder 2"/>
          <p:cNvSpPr>
            <a:spLocks noGrp="1"/>
          </p:cNvSpPr>
          <p:nvPr>
            <p:ph idx="1"/>
          </p:nvPr>
        </p:nvSpPr>
        <p:spPr>
          <a:xfrm>
            <a:off x="838200" y="1813037"/>
            <a:ext cx="10030463" cy="5044963"/>
          </a:xfrm>
        </p:spPr>
        <p:txBody>
          <a:bodyPr>
            <a:normAutofit/>
          </a:bodyPr>
          <a:lstStyle/>
          <a:p>
            <a:r>
              <a:rPr lang="en-US" sz="3600" dirty="0" smtClean="0"/>
              <a:t>SPRING &amp; FALL</a:t>
            </a:r>
          </a:p>
          <a:p>
            <a:pPr lvl="1"/>
            <a:r>
              <a:rPr lang="en-US" sz="3600" dirty="0"/>
              <a:t>T</a:t>
            </a:r>
            <a:r>
              <a:rPr lang="en-US" sz="3600" dirty="0" smtClean="0"/>
              <a:t>he </a:t>
            </a:r>
            <a:r>
              <a:rPr lang="en-US" sz="3600" dirty="0" smtClean="0"/>
              <a:t>latitudinal lines line up with the sun’s direct </a:t>
            </a:r>
            <a:r>
              <a:rPr lang="en-US" sz="3600" dirty="0" smtClean="0"/>
              <a:t>rays</a:t>
            </a:r>
            <a:endParaRPr lang="en-US" sz="3600" dirty="0" smtClean="0"/>
          </a:p>
          <a:p>
            <a:pPr lvl="1"/>
            <a:r>
              <a:rPr lang="en-US" sz="3600" dirty="0" smtClean="0"/>
              <a:t>The sun shines directly onto the equator</a:t>
            </a:r>
          </a:p>
          <a:p>
            <a:pPr lvl="1"/>
            <a:r>
              <a:rPr lang="en-US" sz="3600" dirty="0" smtClean="0"/>
              <a:t>All hemispheres receive 12 hours of daylight</a:t>
            </a:r>
          </a:p>
          <a:p>
            <a:pPr lvl="1"/>
            <a:endParaRPr lang="en-US" dirty="0"/>
          </a:p>
        </p:txBody>
      </p:sp>
    </p:spTree>
    <p:extLst>
      <p:ext uri="{BB962C8B-B14F-4D97-AF65-F5344CB8AC3E}">
        <p14:creationId xmlns:p14="http://schemas.microsoft.com/office/powerpoint/2010/main" val="15412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SUMMER</a:t>
            </a:r>
            <a:r>
              <a:rPr lang="en-US" sz="3600" dirty="0" smtClean="0"/>
              <a:t> </a:t>
            </a:r>
            <a:r>
              <a:rPr lang="en-US" sz="3600" dirty="0"/>
              <a:t>in the Northern Hemisphere, </a:t>
            </a:r>
            <a:r>
              <a:rPr lang="en-US" sz="3600" dirty="0" smtClean="0"/>
              <a:t>WINTER</a:t>
            </a:r>
            <a:r>
              <a:rPr lang="en-US" sz="3600" dirty="0" smtClean="0"/>
              <a:t> </a:t>
            </a:r>
            <a:r>
              <a:rPr lang="en-US" sz="3600" dirty="0"/>
              <a:t>in the Southern Hemisphere</a:t>
            </a:r>
          </a:p>
          <a:p>
            <a:pPr lvl="1"/>
            <a:r>
              <a:rPr lang="en-US" sz="3600" dirty="0"/>
              <a:t>The sun shines directly onto the </a:t>
            </a:r>
            <a:r>
              <a:rPr lang="en-US" sz="3600" dirty="0">
                <a:solidFill>
                  <a:srgbClr val="0070C0"/>
                </a:solidFill>
              </a:rPr>
              <a:t>Tropic of Cancer</a:t>
            </a:r>
          </a:p>
          <a:p>
            <a:pPr lvl="1"/>
            <a:r>
              <a:rPr lang="en-US" sz="3600" dirty="0" smtClean="0"/>
              <a:t>The North</a:t>
            </a:r>
            <a:r>
              <a:rPr lang="en-US" sz="3600" dirty="0" smtClean="0"/>
              <a:t> experiences </a:t>
            </a:r>
            <a:r>
              <a:rPr lang="en-US" sz="3600" dirty="0"/>
              <a:t>15 hours of </a:t>
            </a:r>
            <a:r>
              <a:rPr lang="en-US" sz="3600" dirty="0" smtClean="0"/>
              <a:t>daylight, the South receives 9</a:t>
            </a:r>
            <a:endParaRPr lang="en-US" sz="3600" dirty="0"/>
          </a:p>
          <a:p>
            <a:endParaRPr lang="en-US" dirty="0"/>
          </a:p>
        </p:txBody>
      </p:sp>
    </p:spTree>
    <p:extLst>
      <p:ext uri="{BB962C8B-B14F-4D97-AF65-F5344CB8AC3E}">
        <p14:creationId xmlns:p14="http://schemas.microsoft.com/office/powerpoint/2010/main" val="3437578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WINTER</a:t>
            </a:r>
            <a:r>
              <a:rPr lang="en-US" sz="3600" dirty="0" smtClean="0"/>
              <a:t> </a:t>
            </a:r>
            <a:r>
              <a:rPr lang="en-US" sz="3600" dirty="0"/>
              <a:t>in the Northern </a:t>
            </a:r>
            <a:r>
              <a:rPr lang="en-US" sz="3600" dirty="0" smtClean="0"/>
              <a:t>Hemisphere, SUMMER </a:t>
            </a:r>
            <a:r>
              <a:rPr lang="en-US" sz="3600" dirty="0"/>
              <a:t>in the Southern Hemisphere</a:t>
            </a:r>
          </a:p>
          <a:p>
            <a:pPr lvl="1"/>
            <a:r>
              <a:rPr lang="en-US" sz="3600" dirty="0"/>
              <a:t>The sun shines directly onto the </a:t>
            </a:r>
            <a:r>
              <a:rPr lang="en-US" sz="3600" dirty="0">
                <a:solidFill>
                  <a:srgbClr val="0070C0"/>
                </a:solidFill>
              </a:rPr>
              <a:t>Tropic of Capricorn</a:t>
            </a:r>
          </a:p>
          <a:p>
            <a:pPr lvl="1"/>
            <a:r>
              <a:rPr lang="en-US" sz="3600" dirty="0" smtClean="0"/>
              <a:t>The North</a:t>
            </a:r>
            <a:r>
              <a:rPr lang="en-US" sz="3600" dirty="0" smtClean="0"/>
              <a:t> experiences </a:t>
            </a:r>
            <a:r>
              <a:rPr lang="en-US" sz="3600" dirty="0"/>
              <a:t>9 hours of </a:t>
            </a:r>
            <a:r>
              <a:rPr lang="en-US" sz="3600" dirty="0" smtClean="0"/>
              <a:t>daylight, the South receives 15</a:t>
            </a:r>
            <a:endParaRPr lang="en-US" sz="3600" dirty="0"/>
          </a:p>
          <a:p>
            <a:endParaRPr lang="en-US" dirty="0"/>
          </a:p>
        </p:txBody>
      </p:sp>
    </p:spTree>
    <p:extLst>
      <p:ext uri="{BB962C8B-B14F-4D97-AF65-F5344CB8AC3E}">
        <p14:creationId xmlns:p14="http://schemas.microsoft.com/office/powerpoint/2010/main" val="634453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Solar Radiation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91200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4"/>
          <p:cNvSpPr>
            <a:spLocks noGrp="1"/>
          </p:cNvSpPr>
          <p:nvPr>
            <p:ph idx="1"/>
          </p:nvPr>
        </p:nvSpPr>
        <p:spPr/>
        <p:txBody>
          <a:bodyPr>
            <a:normAutofit/>
          </a:bodyPr>
          <a:lstStyle/>
          <a:p>
            <a:r>
              <a:rPr lang="en-US" sz="3600" b="1" dirty="0"/>
              <a:t>Insolation</a:t>
            </a:r>
            <a:r>
              <a:rPr lang="en-US" sz="3600" dirty="0"/>
              <a:t> is the amount/intensity of solar radiation that reaches the earth's surface. </a:t>
            </a:r>
          </a:p>
          <a:p>
            <a:pPr lvl="1"/>
            <a:r>
              <a:rPr lang="en-US" sz="3600" dirty="0">
                <a:solidFill>
                  <a:schemeClr val="accent1">
                    <a:lumMod val="75000"/>
                  </a:schemeClr>
                </a:solidFill>
              </a:rPr>
              <a:t>It is measured by the amount of solar energy received per square centimeter per minute.</a:t>
            </a:r>
          </a:p>
          <a:p>
            <a:r>
              <a:rPr lang="en-US" sz="3600" dirty="0"/>
              <a:t>Insolation is measured in degrees: the higher the angle the higher the temperature</a:t>
            </a:r>
          </a:p>
          <a:p>
            <a:pPr marL="0" indent="0">
              <a:buNone/>
            </a:pPr>
            <a:endParaRPr lang="en-US" dirty="0"/>
          </a:p>
        </p:txBody>
      </p:sp>
    </p:spTree>
    <p:extLst>
      <p:ext uri="{BB962C8B-B14F-4D97-AF65-F5344CB8AC3E}">
        <p14:creationId xmlns:p14="http://schemas.microsoft.com/office/powerpoint/2010/main" val="1697093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504"/>
            <a:ext cx="10515600" cy="1325563"/>
          </a:xfrm>
        </p:spPr>
        <p:txBody>
          <a:bodyPr/>
          <a:lstStyle/>
          <a:p>
            <a:endParaRPr lang="en-US" dirty="0"/>
          </a:p>
        </p:txBody>
      </p:sp>
      <p:pic>
        <p:nvPicPr>
          <p:cNvPr id="2050" name="Picture 2" descr="http://facweb.bhc.edu/academics/science/harwoodr/geog101/study/Images/Insolation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912" y="0"/>
            <a:ext cx="8126437" cy="684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00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60455" y="422031"/>
            <a:ext cx="5031545" cy="1325563"/>
          </a:xfrm>
        </p:spPr>
        <p:txBody>
          <a:bodyPr/>
          <a:lstStyle/>
          <a:p>
            <a:pPr algn="ctr"/>
            <a:r>
              <a:rPr lang="en-US" dirty="0">
                <a:solidFill>
                  <a:schemeClr val="bg1"/>
                </a:solidFill>
              </a:rPr>
              <a:t>Earth consists of layers</a:t>
            </a:r>
          </a:p>
        </p:txBody>
      </p:sp>
    </p:spTree>
    <p:extLst>
      <p:ext uri="{BB962C8B-B14F-4D97-AF65-F5344CB8AC3E}">
        <p14:creationId xmlns:p14="http://schemas.microsoft.com/office/powerpoint/2010/main" val="3191059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Insolation affects temperature; the more the insolation, the higher the temperature.</a:t>
            </a:r>
            <a:br>
              <a:rPr lang="en-US" dirty="0"/>
            </a:br>
            <a:endParaRPr lang="en-US" dirty="0"/>
          </a:p>
        </p:txBody>
      </p:sp>
      <p:sp>
        <p:nvSpPr>
          <p:cNvPr id="3" name="Content Placeholder 2"/>
          <p:cNvSpPr>
            <a:spLocks noGrp="1"/>
          </p:cNvSpPr>
          <p:nvPr>
            <p:ph idx="1"/>
          </p:nvPr>
        </p:nvSpPr>
        <p:spPr>
          <a:xfrm>
            <a:off x="838200" y="1547446"/>
            <a:ext cx="10515600" cy="4629517"/>
          </a:xfrm>
        </p:spPr>
        <p:txBody>
          <a:bodyPr>
            <a:normAutofit/>
          </a:bodyPr>
          <a:lstStyle/>
          <a:p>
            <a:r>
              <a:rPr lang="en-US" sz="3600" dirty="0"/>
              <a:t>At 90° the sun is at it's most intense. This can be found in areas near the equator. </a:t>
            </a:r>
          </a:p>
          <a:p>
            <a:r>
              <a:rPr lang="en-US" sz="3600" dirty="0"/>
              <a:t>Nearer to 0° the sun is at it's least intense like at the north pole where it is very cold. </a:t>
            </a:r>
          </a:p>
          <a:p>
            <a:r>
              <a:rPr lang="en-US" sz="3600" b="1" dirty="0">
                <a:solidFill>
                  <a:srgbClr val="FF0000"/>
                </a:solidFill>
              </a:rPr>
              <a:t>On the earth the insolation changes just due to location in our orbit, but for the most part, the extreme ends have low angles and the middle of the earth has higher angles.</a:t>
            </a:r>
          </a:p>
          <a:p>
            <a:endParaRPr lang="en-US" dirty="0"/>
          </a:p>
        </p:txBody>
      </p:sp>
    </p:spTree>
    <p:extLst>
      <p:ext uri="{BB962C8B-B14F-4D97-AF65-F5344CB8AC3E}">
        <p14:creationId xmlns:p14="http://schemas.microsoft.com/office/powerpoint/2010/main" val="276177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Earth</a:t>
            </a:r>
          </a:p>
        </p:txBody>
      </p:sp>
      <p:sp>
        <p:nvSpPr>
          <p:cNvPr id="3" name="Content Placeholder 2"/>
          <p:cNvSpPr>
            <a:spLocks noGrp="1"/>
          </p:cNvSpPr>
          <p:nvPr>
            <p:ph idx="1"/>
          </p:nvPr>
        </p:nvSpPr>
        <p:spPr/>
        <p:txBody>
          <a:bodyPr>
            <a:normAutofit/>
          </a:bodyPr>
          <a:lstStyle/>
          <a:p>
            <a:r>
              <a:rPr lang="en-US" sz="4000" dirty="0"/>
              <a:t>Earth’s surface is covered by a layer of rock called </a:t>
            </a:r>
            <a:r>
              <a:rPr lang="en-US" sz="4000" b="1" dirty="0">
                <a:solidFill>
                  <a:srgbClr val="00B0F0"/>
                </a:solidFill>
              </a:rPr>
              <a:t>crust</a:t>
            </a:r>
            <a:r>
              <a:rPr lang="en-US" sz="4000" dirty="0"/>
              <a:t>.</a:t>
            </a:r>
          </a:p>
          <a:p>
            <a:pPr lvl="1"/>
            <a:r>
              <a:rPr lang="en-US" sz="4000" dirty="0"/>
              <a:t>The crust is part of the top layer of Earth called the </a:t>
            </a:r>
            <a:r>
              <a:rPr lang="en-US" sz="4000" b="1" dirty="0" smtClean="0">
                <a:solidFill>
                  <a:srgbClr val="00B0F0"/>
                </a:solidFill>
              </a:rPr>
              <a:t>lithosphere</a:t>
            </a:r>
            <a:endParaRPr lang="en-US" sz="4000" b="1" dirty="0"/>
          </a:p>
          <a:p>
            <a:pPr lvl="1"/>
            <a:r>
              <a:rPr lang="en-US" sz="4000" dirty="0"/>
              <a:t>The lithosphere is not continuous.  It is actually made up of large pieces or slabs called </a:t>
            </a:r>
            <a:r>
              <a:rPr lang="en-US" sz="4000" b="1" dirty="0">
                <a:solidFill>
                  <a:srgbClr val="00B0F0"/>
                </a:solidFill>
              </a:rPr>
              <a:t>tectonic plates</a:t>
            </a:r>
          </a:p>
        </p:txBody>
      </p:sp>
    </p:spTree>
    <p:extLst>
      <p:ext uri="{BB962C8B-B14F-4D97-AF65-F5344CB8AC3E}">
        <p14:creationId xmlns:p14="http://schemas.microsoft.com/office/powerpoint/2010/main" val="324638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3218"/>
            <a:ext cx="10515600" cy="6428936"/>
          </a:xfrm>
        </p:spPr>
        <p:txBody>
          <a:bodyPr>
            <a:noAutofit/>
          </a:bodyPr>
          <a:lstStyle/>
          <a:p>
            <a:r>
              <a:rPr lang="en-US" sz="3600" dirty="0"/>
              <a:t>The top of a tectonic plate is made of crust.  There are two types of crust:</a:t>
            </a:r>
          </a:p>
          <a:p>
            <a:pPr lvl="1"/>
            <a:r>
              <a:rPr lang="en-US" sz="3600" i="1" dirty="0">
                <a:solidFill>
                  <a:srgbClr val="00B0F0"/>
                </a:solidFill>
              </a:rPr>
              <a:t>Oceanic crust </a:t>
            </a:r>
            <a:r>
              <a:rPr lang="en-US" sz="3600" i="1" dirty="0"/>
              <a:t>is dense and thin</a:t>
            </a:r>
            <a:r>
              <a:rPr lang="en-US" sz="3600" dirty="0"/>
              <a:t>.  </a:t>
            </a:r>
            <a:r>
              <a:rPr lang="en-US" sz="3600" dirty="0">
                <a:solidFill>
                  <a:schemeClr val="accent4">
                    <a:lumMod val="75000"/>
                  </a:schemeClr>
                </a:solidFill>
              </a:rPr>
              <a:t>It is made of igneous rocks and minerals.  We most often associate basalt with ocean crust.</a:t>
            </a:r>
          </a:p>
          <a:p>
            <a:pPr lvl="1"/>
            <a:r>
              <a:rPr lang="en-US" sz="3600" i="1" dirty="0">
                <a:solidFill>
                  <a:srgbClr val="00B0F0"/>
                </a:solidFill>
              </a:rPr>
              <a:t>Continental crust </a:t>
            </a:r>
            <a:r>
              <a:rPr lang="en-US" sz="3600" i="1" dirty="0"/>
              <a:t>is less dense and thick</a:t>
            </a:r>
            <a:r>
              <a:rPr lang="en-US" sz="3600" dirty="0">
                <a:solidFill>
                  <a:srgbClr val="0070C0"/>
                </a:solidFill>
              </a:rPr>
              <a:t>.  </a:t>
            </a:r>
            <a:r>
              <a:rPr lang="en-US" sz="3600" dirty="0">
                <a:solidFill>
                  <a:schemeClr val="accent4">
                    <a:lumMod val="75000"/>
                  </a:schemeClr>
                </a:solidFill>
              </a:rPr>
              <a:t>It is made of all types of rocks and minerals.  We most often associate granite with continental crust.</a:t>
            </a:r>
          </a:p>
          <a:p>
            <a:r>
              <a:rPr lang="en-US" sz="3600" b="1" dirty="0">
                <a:solidFill>
                  <a:srgbClr val="FF0000"/>
                </a:solidFill>
              </a:rPr>
              <a:t>It is important to know what type of crust covers a tectonic plate because the type of crust determines what happens at a boundary between plates</a:t>
            </a:r>
          </a:p>
        </p:txBody>
      </p:sp>
    </p:spTree>
    <p:extLst>
      <p:ext uri="{BB962C8B-B14F-4D97-AF65-F5344CB8AC3E}">
        <p14:creationId xmlns:p14="http://schemas.microsoft.com/office/powerpoint/2010/main" val="632316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Tectonic plates move/slide over Earth’s </a:t>
            </a:r>
            <a:r>
              <a:rPr lang="en-US" sz="4000" b="1" dirty="0">
                <a:solidFill>
                  <a:srgbClr val="00B0F0"/>
                </a:solidFill>
              </a:rPr>
              <a:t>asthenosphere</a:t>
            </a:r>
            <a:r>
              <a:rPr lang="en-US" sz="4000" dirty="0"/>
              <a:t>-top of the </a:t>
            </a:r>
            <a:r>
              <a:rPr lang="en-US" sz="4000" b="1" dirty="0">
                <a:solidFill>
                  <a:srgbClr val="00B0F0"/>
                </a:solidFill>
              </a:rPr>
              <a:t>mantle</a:t>
            </a:r>
          </a:p>
          <a:p>
            <a:pPr lvl="1"/>
            <a:r>
              <a:rPr lang="en-US" sz="4000" dirty="0">
                <a:solidFill>
                  <a:srgbClr val="FF0000"/>
                </a:solidFill>
              </a:rPr>
              <a:t>The asthenosphere is unevenly heated by Earth’s core.  This uneven heating causes the tectonic plates to move. </a:t>
            </a:r>
          </a:p>
          <a:p>
            <a:pPr marL="0" indent="0">
              <a:buNone/>
            </a:pPr>
            <a:endParaRPr lang="en-US" sz="3200" b="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91520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052" y="1748452"/>
            <a:ext cx="3737762" cy="4021283"/>
          </a:xfrm>
        </p:spPr>
        <p:txBody>
          <a:bodyPr>
            <a:normAutofit/>
          </a:bodyPr>
          <a:lstStyle/>
          <a:p>
            <a:pPr algn="ctr"/>
            <a:r>
              <a:rPr lang="en-US" b="1" dirty="0"/>
              <a:t>Tectonics produces Earth’s landforms</a:t>
            </a:r>
          </a:p>
        </p:txBody>
      </p:sp>
    </p:spTree>
    <p:extLst>
      <p:ext uri="{BB962C8B-B14F-4D97-AF65-F5344CB8AC3E}">
        <p14:creationId xmlns:p14="http://schemas.microsoft.com/office/powerpoint/2010/main" val="739669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6" name="Title 1"/>
          <p:cNvSpPr>
            <a:spLocks noGrp="1"/>
          </p:cNvSpPr>
          <p:nvPr>
            <p:ph type="title"/>
          </p:nvPr>
        </p:nvSpPr>
        <p:spPr/>
        <p:txBody>
          <a:bodyPr>
            <a:normAutofit/>
          </a:bodyPr>
          <a:lstStyle/>
          <a:p>
            <a:r>
              <a:rPr lang="en-US" sz="4800" dirty="0"/>
              <a:t>P</a:t>
            </a:r>
            <a:r>
              <a:rPr lang="en-US" sz="4800" dirty="0" smtClean="0"/>
              <a:t>late </a:t>
            </a:r>
            <a:r>
              <a:rPr lang="en-US" sz="4800" dirty="0"/>
              <a:t>B</a:t>
            </a:r>
            <a:r>
              <a:rPr lang="en-US" sz="4800" dirty="0" smtClean="0"/>
              <a:t>oundaries</a:t>
            </a:r>
            <a:endParaRPr lang="en-US" sz="4800" dirty="0"/>
          </a:p>
        </p:txBody>
      </p:sp>
    </p:spTree>
    <p:extLst>
      <p:ext uri="{BB962C8B-B14F-4D97-AF65-F5344CB8AC3E}">
        <p14:creationId xmlns:p14="http://schemas.microsoft.com/office/powerpoint/2010/main" val="279055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17715</TotalTime>
  <Words>1011</Words>
  <Application>Microsoft Office PowerPoint</Application>
  <PresentationFormat>Widescreen</PresentationFormat>
  <Paragraphs>87</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Earth Science Concepts</vt:lpstr>
      <vt:lpstr>Geology: the physical basis for environmental science</vt:lpstr>
      <vt:lpstr>Earth’s geology is dynamic, and a human lifetime is a blink of an eye in the long course of geologic time.</vt:lpstr>
      <vt:lpstr>Earth consists of layers</vt:lpstr>
      <vt:lpstr>Anatomy of Earth</vt:lpstr>
      <vt:lpstr>PowerPoint Presentation</vt:lpstr>
      <vt:lpstr>PowerPoint Presentation</vt:lpstr>
      <vt:lpstr>Tectonics produces Earth’s landforms</vt:lpstr>
      <vt:lpstr>Plate Boundaries</vt:lpstr>
      <vt:lpstr>What happens at plate boundaries?</vt:lpstr>
      <vt:lpstr>Convergent Boundary</vt:lpstr>
      <vt:lpstr>Left Hand Side:  Plate Boundaries, Convergent Boundary</vt:lpstr>
      <vt:lpstr>Divergent Boundary</vt:lpstr>
      <vt:lpstr>Left Hand Side:  Plate Boundaries, Divergent Boundary</vt:lpstr>
      <vt:lpstr>Transform Boundary</vt:lpstr>
      <vt:lpstr>Left Hand Side: Plate Boundaries, Transform Boundary</vt:lpstr>
      <vt:lpstr>Left Hand Side: Types of Convergent Boundaries </vt:lpstr>
      <vt:lpstr>PowerPoint Presentation</vt:lpstr>
      <vt:lpstr>PowerPoint Presentation</vt:lpstr>
      <vt:lpstr>PowerPoint Presentation</vt:lpstr>
      <vt:lpstr>PowerPoint Presentation</vt:lpstr>
      <vt:lpstr>PowerPoint Presentation</vt:lpstr>
      <vt:lpstr>Volcanoes arise from rifts, subduction zones, or hotspots</vt:lpstr>
      <vt:lpstr>Earthquakes result from movement at plate boundaries and faults</vt:lpstr>
      <vt:lpstr>PowerPoint Presentation</vt:lpstr>
      <vt:lpstr>Plate tectonics shape Earth’s geography</vt:lpstr>
      <vt:lpstr>Continental Drift Theory</vt:lpstr>
      <vt:lpstr>PowerPoint Presentation</vt:lpstr>
      <vt:lpstr>PowerPoint Presentation</vt:lpstr>
      <vt:lpstr>PowerPoint Presentation</vt:lpstr>
      <vt:lpstr>Seasons and Solar Intensity</vt:lpstr>
      <vt:lpstr>Seasons</vt:lpstr>
      <vt:lpstr>The Earth spins on an Axis</vt:lpstr>
      <vt:lpstr>The hemispheres receive more or less hours of sunlight depending on the season</vt:lpstr>
      <vt:lpstr>PowerPoint Presentation</vt:lpstr>
      <vt:lpstr>PowerPoint Presentation</vt:lpstr>
      <vt:lpstr>Solar Radiation</vt:lpstr>
      <vt:lpstr>PowerPoint Presentation</vt:lpstr>
      <vt:lpstr>PowerPoint Presentation</vt:lpstr>
      <vt:lpstr>Insolation affects temperature; the more the insolation, the higher the temperature.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Geology: the physical basis for environmental science</dc:title>
  <dc:creator>Lucht, Erica</dc:creator>
  <cp:lastModifiedBy>Lucht, Erica</cp:lastModifiedBy>
  <cp:revision>32</cp:revision>
  <dcterms:created xsi:type="dcterms:W3CDTF">2016-08-29T20:00:56Z</dcterms:created>
  <dcterms:modified xsi:type="dcterms:W3CDTF">2017-09-05T17:24:45Z</dcterms:modified>
</cp:coreProperties>
</file>